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Stile chiaro 1 - Color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748C1-5883-4319-BEFF-71DAAFAF892D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16237E-96CB-4748-A8DC-0CB09D8E377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4073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16237E-96CB-4748-A8DC-0CB09D8E377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1703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206894-2A46-6314-15AB-D54CD85A8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2465BD1-D556-65D4-0A68-487EC1D385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ECACECA-398C-B228-D9E1-1706A0225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9E8209F-F66D-1F31-51A6-435ADDA15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0E835F-E49C-0BBC-2091-43266C6E5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0751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E78B7A-7FAD-074B-0600-8D4654A10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5ECD49C-ED0A-5652-E23E-B79BD1656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3C98C0-2CED-DE0D-3579-EB50C3203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EA2C4FA-D4A5-B254-CFB7-15BD3BE42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ADFEEED-AD2B-29EA-E5A2-B93E27110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5711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BFC29D1-8FEE-4AC0-8D70-B7ABA07FE5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34A34C6-1131-D356-B67E-02AD265B9B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381D3D0-BA27-3A25-61CC-206C3EC4B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B1340F-9A6F-20FC-1DCD-35EBE854F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4FEE79E-5F61-D42F-52FD-F68D6025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6100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A4A28E-3D47-397B-9F0B-BEE34A173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84C254-F7BC-9764-CABC-F17BB4460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791E444-F44F-B786-BCE7-1EE5D3833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ED489C-A943-A7CD-ED0A-345BA6741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1CABA17-514D-DCB9-A05C-3B170CF4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6152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A3A807-522C-BCEE-507A-49DA9B939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A6B1C04-F543-0E68-AD37-625F7B65A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CD456BF-47D8-FFA6-FD3D-449F4C2FE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0954B4-566F-AD8B-7723-249CEC686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75314F3-1E2F-93DE-0955-462CE039C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6633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254705-68E6-574A-4D8F-FC3B0A894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856C522-8A11-92A0-8942-744EF4FEC8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D7CFE72-975D-23EF-3F61-979FD7A21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9323A10-C8EF-22AC-C5A7-618B43365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EFE353C-B487-5837-34E2-0997236CB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80CC8F3-6B27-5CAE-447A-50FB751D2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835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3BC137-04E3-26F1-6568-6BC092506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EE25F0F-162B-912F-3C40-A8865D8F5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901B262-46C6-0E74-C0B8-680338102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00BDF65-173C-A576-22CD-1908203445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E64272D-FC88-AE3B-1129-A4F0D45780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45C2C8A-0985-4BFA-DC54-3EFE33110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72BEC89-8A5C-91C2-BB06-AB453237A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E465242-60B4-61F6-05B3-76ACA9A44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256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231C1E-6C34-33BB-D0FD-A3B273086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9CCDADC-DBC9-38C8-5872-9E36FB5A9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79772C-D99A-B0B0-C66D-166C34B3A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A5477A9-4058-0B37-CB94-33D6CF522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7229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706FCB3-6AF6-85A4-5D73-D338FA55C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D757CBD-2DC0-95D6-2D91-8DC54FBA5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CE23C33-927E-8877-BAE1-1B5BEB9A1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2799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B52DEA-053B-FE10-4C4C-5069962CF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A6A0FE7-0EAD-27BE-46E5-8F642ACBE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9958F85-C71B-31F4-DF5B-C1B0478CE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3703F5B-7239-01E2-53BD-FFE9B9E64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CEBF720-3DCB-E8B8-AFE8-23B9B786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393E4BD-A920-3A43-B2FD-B2813F0D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30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FB9094-E394-C1AF-68E1-E85470586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E914A7D9-7427-4A29-3F83-02772F942F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9E5E768-C781-AD61-A9E0-D1656E62F3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1B46DEA-0DCA-7D35-8428-22B7FE9FA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B947927-5D3A-1ACC-9312-86EC94021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6973A94-37A5-C11C-3B41-64A1F3B36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5267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80218BA-BB1B-82AF-6AEC-9D114AC00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FD8B821-A74B-7AC7-AB4A-5E473C44A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5AF9B1-D3DF-DD3E-E1D6-23558228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72A336-78FD-462E-AFD8-626113460526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712BC9D-5B21-B749-E269-7F9A8A7002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70402C-B07B-AE09-2059-E60EBBDC3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84E7B2-4375-42E0-9441-11C6945BF18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087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6495EC-F8D6-7D42-FE1F-FF09B28D5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488" y="201542"/>
            <a:ext cx="9144000" cy="2387600"/>
          </a:xfrm>
        </p:spPr>
        <p:txBody>
          <a:bodyPr/>
          <a:lstStyle/>
          <a:p>
            <a:r>
              <a:rPr lang="it-IT" b="1" dirty="0"/>
              <a:t>Google Earth Engine </a:t>
            </a:r>
          </a:p>
        </p:txBody>
      </p:sp>
      <p:sp>
        <p:nvSpPr>
          <p:cNvPr id="4" name="Titolo 1">
            <a:extLst>
              <a:ext uri="{FF2B5EF4-FFF2-40B4-BE49-F238E27FC236}">
                <a16:creationId xmlns:a16="http://schemas.microsoft.com/office/drawing/2014/main" id="{0501CEA3-4DD9-BAFF-D58D-95F6370F49AC}"/>
              </a:ext>
            </a:extLst>
          </p:cNvPr>
          <p:cNvSpPr txBox="1">
            <a:spLocks/>
          </p:cNvSpPr>
          <p:nvPr/>
        </p:nvSpPr>
        <p:spPr>
          <a:xfrm>
            <a:off x="669891" y="1126254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800" dirty="0"/>
              <a:t>an intro</a:t>
            </a: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1B431F22-0535-FB01-5287-7C59C5A0646F}"/>
              </a:ext>
            </a:extLst>
          </p:cNvPr>
          <p:cNvSpPr txBox="1">
            <a:spLocks/>
          </p:cNvSpPr>
          <p:nvPr/>
        </p:nvSpPr>
        <p:spPr>
          <a:xfrm>
            <a:off x="-1900813" y="362438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800" dirty="0"/>
              <a:t>Rocio Beatriz C</a:t>
            </a:r>
          </a:p>
        </p:txBody>
      </p:sp>
    </p:spTree>
    <p:extLst>
      <p:ext uri="{BB962C8B-B14F-4D97-AF65-F5344CB8AC3E}">
        <p14:creationId xmlns:p14="http://schemas.microsoft.com/office/powerpoint/2010/main" val="458033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D0C191-3F18-BEB0-9F33-BA126D1D5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4127" y="355137"/>
            <a:ext cx="10515600" cy="533774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b="1" i="0" dirty="0">
                <a:effectLst/>
                <a:latin typeface="Google Sans"/>
              </a:rPr>
              <a:t>Earth Engine Explorer (EE Explorer) </a:t>
            </a:r>
          </a:p>
          <a:p>
            <a:pPr marL="0" indent="0">
              <a:buNone/>
            </a:pPr>
            <a:endParaRPr lang="it-IT" dirty="0">
              <a:latin typeface="Google Sans"/>
            </a:endParaRPr>
          </a:p>
          <a:p>
            <a:pPr marL="0" indent="0">
              <a:buNone/>
            </a:pPr>
            <a:r>
              <a:rPr lang="it-IT" b="0" i="0" dirty="0">
                <a:effectLst/>
                <a:latin typeface="Google Sans"/>
              </a:rPr>
              <a:t>Visualizzatore di dati per immagini geospaziali con interfaccia       semplificata</a:t>
            </a:r>
          </a:p>
          <a:p>
            <a:pPr marL="0" indent="0">
              <a:buNone/>
            </a:pPr>
            <a:r>
              <a:rPr lang="it-IT" b="0" i="0" dirty="0">
                <a:effectLst/>
                <a:latin typeface="Google Sans"/>
              </a:rPr>
              <a:t> </a:t>
            </a:r>
          </a:p>
          <a:p>
            <a:pPr marL="0" indent="0">
              <a:buNone/>
            </a:pPr>
            <a:endParaRPr lang="it-IT" b="0" i="0" dirty="0">
              <a:effectLst/>
              <a:latin typeface="Google Sans"/>
            </a:endParaRPr>
          </a:p>
          <a:p>
            <a:pPr marL="0" indent="0">
              <a:buNone/>
            </a:pPr>
            <a:r>
              <a:rPr lang="it-IT" dirty="0">
                <a:latin typeface="Google Sans"/>
              </a:rPr>
              <a:t>Ha a</a:t>
            </a:r>
            <a:r>
              <a:rPr lang="it-IT" b="0" i="0" dirty="0">
                <a:effectLst/>
                <a:latin typeface="Google Sans"/>
              </a:rPr>
              <a:t>ccesso a un vasto insieme di set di dati regionali e globali</a:t>
            </a:r>
          </a:p>
          <a:p>
            <a:pPr marL="0" indent="0">
              <a:buNone/>
            </a:pPr>
            <a:endParaRPr lang="it-IT" b="0" i="0" dirty="0">
              <a:effectLst/>
              <a:latin typeface="Google Sans"/>
            </a:endParaRPr>
          </a:p>
          <a:p>
            <a:pPr marL="0" indent="0">
              <a:buNone/>
            </a:pPr>
            <a:endParaRPr lang="it-IT" b="0" i="0" dirty="0">
              <a:effectLst/>
              <a:latin typeface="Google Sans"/>
            </a:endParaRPr>
          </a:p>
          <a:p>
            <a:pPr marL="0" indent="0">
              <a:buNone/>
            </a:pPr>
            <a:r>
              <a:rPr lang="it-IT" b="0" i="0" dirty="0">
                <a:effectLst/>
                <a:latin typeface="Google Sans"/>
              </a:rPr>
              <a:t>Consente di vedere velocemente i dati e aumentare o diminuire lo zoom o fare una panoramica su qualsiasi luogo della Terra</a:t>
            </a:r>
            <a:endParaRPr lang="it-IT" dirty="0"/>
          </a:p>
        </p:txBody>
      </p:sp>
      <p:pic>
        <p:nvPicPr>
          <p:cNvPr id="6" name="Elemento grafico 5" descr="Globo terrestre: Americhe con riempimento a tinta unita">
            <a:extLst>
              <a:ext uri="{FF2B5EF4-FFF2-40B4-BE49-F238E27FC236}">
                <a16:creationId xmlns:a16="http://schemas.microsoft.com/office/drawing/2014/main" id="{1F172F13-F757-0A2A-34A1-FC93909E2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8390" y="3274056"/>
            <a:ext cx="432905" cy="432905"/>
          </a:xfrm>
          <a:prstGeom prst="rect">
            <a:avLst/>
          </a:prstGeom>
        </p:spPr>
      </p:pic>
      <p:pic>
        <p:nvPicPr>
          <p:cNvPr id="8" name="Elemento grafico 7" descr="Occhiali 3D con riempimento a tinta unita">
            <a:extLst>
              <a:ext uri="{FF2B5EF4-FFF2-40B4-BE49-F238E27FC236}">
                <a16:creationId xmlns:a16="http://schemas.microsoft.com/office/drawing/2014/main" id="{18DB8456-5287-DA88-F465-60CBF0C871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992" y="1516307"/>
            <a:ext cx="513026" cy="513026"/>
          </a:xfrm>
          <a:prstGeom prst="rect">
            <a:avLst/>
          </a:prstGeom>
        </p:spPr>
      </p:pic>
      <p:pic>
        <p:nvPicPr>
          <p:cNvPr id="10" name="Elemento grafico 9" descr="Binocolo contorno">
            <a:extLst>
              <a:ext uri="{FF2B5EF4-FFF2-40B4-BE49-F238E27FC236}">
                <a16:creationId xmlns:a16="http://schemas.microsoft.com/office/drawing/2014/main" id="{94B1EFEB-CE2C-88C0-E1B7-4B87AEBF06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8329" y="4951684"/>
            <a:ext cx="513025" cy="51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791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C3374B95-3D7B-DE76-3402-3E9A77A7619F}"/>
              </a:ext>
            </a:extLst>
          </p:cNvPr>
          <p:cNvSpPr txBox="1"/>
          <p:nvPr/>
        </p:nvSpPr>
        <p:spPr>
          <a:xfrm>
            <a:off x="1037304" y="864195"/>
            <a:ext cx="3932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/>
              <a:t>Vantaggi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8E38009-3A53-9BD0-2E57-A5D262BD9B91}"/>
              </a:ext>
            </a:extLst>
          </p:cNvPr>
          <p:cNvSpPr txBox="1"/>
          <p:nvPr/>
        </p:nvSpPr>
        <p:spPr>
          <a:xfrm>
            <a:off x="7895304" y="998596"/>
            <a:ext cx="3932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/>
              <a:t>Svantaggi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E1BBAC85-C1C7-D4AA-63BE-F24D8B1F1B94}"/>
              </a:ext>
            </a:extLst>
          </p:cNvPr>
          <p:cNvSpPr txBox="1"/>
          <p:nvPr/>
        </p:nvSpPr>
        <p:spPr>
          <a:xfrm>
            <a:off x="1037304" y="1731099"/>
            <a:ext cx="35052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Facile accesso a grandi quantità di dati satellitari, con aggiornamento automatico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Prodotti già elaborati 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Connessione con Google Drive</a:t>
            </a:r>
          </a:p>
          <a:p>
            <a:r>
              <a:rPr lang="it-IT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Interfaccia di Google Maps per dare contesto 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Disponibilità di tutorial e documentazione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A82A1C1-9D16-D026-9F25-ED2B0743BE94}"/>
              </a:ext>
            </a:extLst>
          </p:cNvPr>
          <p:cNvSpPr txBox="1"/>
          <p:nvPr/>
        </p:nvSpPr>
        <p:spPr>
          <a:xfrm>
            <a:off x="7895304" y="1731099"/>
            <a:ext cx="35052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JavaScript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Se la connessione è lenta, lo sarà anche GEE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Limitata disponibilità di funzioni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Limitata potenza computazionale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15" name="Immagine 14" descr="Donna anziana con pollice in su">
            <a:extLst>
              <a:ext uri="{FF2B5EF4-FFF2-40B4-BE49-F238E27FC236}">
                <a16:creationId xmlns:a16="http://schemas.microsoft.com/office/drawing/2014/main" id="{3F3D6498-3EDE-96F7-A6C7-45FD3B9CD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53" y="4837471"/>
            <a:ext cx="610899" cy="1977576"/>
          </a:xfrm>
          <a:prstGeom prst="rect">
            <a:avLst/>
          </a:prstGeom>
        </p:spPr>
      </p:pic>
      <p:pic>
        <p:nvPicPr>
          <p:cNvPr id="17" name="Immagine 16" descr="Donna anziana con pollice verso">
            <a:extLst>
              <a:ext uri="{FF2B5EF4-FFF2-40B4-BE49-F238E27FC236}">
                <a16:creationId xmlns:a16="http://schemas.microsoft.com/office/drawing/2014/main" id="{2553115A-148B-B1E3-E4C1-F781AD75DA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181" y="4837471"/>
            <a:ext cx="804246" cy="197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957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mappa, schermata, software&#10;&#10;Il contenuto generato dall'IA potrebbe non essere corretto.">
            <a:extLst>
              <a:ext uri="{FF2B5EF4-FFF2-40B4-BE49-F238E27FC236}">
                <a16:creationId xmlns:a16="http://schemas.microsoft.com/office/drawing/2014/main" id="{F718CB44-5DEA-39BB-23F8-7D5E29678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08" y="304799"/>
            <a:ext cx="11912392" cy="6420113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92267F09-52F9-5441-F1C0-A529EB046E5B}"/>
              </a:ext>
            </a:extLst>
          </p:cNvPr>
          <p:cNvSpPr/>
          <p:nvPr/>
        </p:nvSpPr>
        <p:spPr>
          <a:xfrm>
            <a:off x="279608" y="1248697"/>
            <a:ext cx="2886379" cy="188779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B86A409-66D8-C4C8-9652-0506DDFA015A}"/>
              </a:ext>
            </a:extLst>
          </p:cNvPr>
          <p:cNvCxnSpPr>
            <a:cxnSpLocks/>
          </p:cNvCxnSpPr>
          <p:nvPr/>
        </p:nvCxnSpPr>
        <p:spPr>
          <a:xfrm flipV="1">
            <a:off x="1445341" y="914400"/>
            <a:ext cx="0" cy="33429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3E0C3DC-520D-06F1-E068-163DC9019F78}"/>
              </a:ext>
            </a:extLst>
          </p:cNvPr>
          <p:cNvSpPr txBox="1"/>
          <p:nvPr/>
        </p:nvSpPr>
        <p:spPr>
          <a:xfrm>
            <a:off x="279608" y="83403"/>
            <a:ext cx="2536721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Pannello con Scripts (organizzati in repo), Docs (tutte le funzioni disponibili e Assets (file importati dall’user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AA41200-E047-B331-A7EB-ED76A9A0CC22}"/>
              </a:ext>
            </a:extLst>
          </p:cNvPr>
          <p:cNvSpPr txBox="1"/>
          <p:nvPr/>
        </p:nvSpPr>
        <p:spPr>
          <a:xfrm>
            <a:off x="4581222" y="4259064"/>
            <a:ext cx="1101824" cy="28513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Visualizzatore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807BBA5-A604-0E26-5F1B-F009575ACC15}"/>
              </a:ext>
            </a:extLst>
          </p:cNvPr>
          <p:cNvSpPr txBox="1"/>
          <p:nvPr/>
        </p:nvSpPr>
        <p:spPr>
          <a:xfrm>
            <a:off x="10239685" y="3999272"/>
            <a:ext cx="1293553" cy="27699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Controllo Layer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DB408E7F-4DEC-4D7F-9BA0-58E88007B57F}"/>
              </a:ext>
            </a:extLst>
          </p:cNvPr>
          <p:cNvCxnSpPr>
            <a:cxnSpLocks/>
          </p:cNvCxnSpPr>
          <p:nvPr/>
        </p:nvCxnSpPr>
        <p:spPr>
          <a:xfrm>
            <a:off x="10827468" y="3429000"/>
            <a:ext cx="0" cy="5702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6634109-29D6-DE24-3C1C-09B106343A1C}"/>
              </a:ext>
            </a:extLst>
          </p:cNvPr>
          <p:cNvSpPr txBox="1"/>
          <p:nvPr/>
        </p:nvSpPr>
        <p:spPr>
          <a:xfrm>
            <a:off x="9394112" y="2182762"/>
            <a:ext cx="2030971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Console: output del comando </a:t>
            </a:r>
            <a:r>
              <a:rPr lang="it-IT" sz="1200" b="1" dirty="0" err="1"/>
              <a:t>print</a:t>
            </a:r>
            <a:r>
              <a:rPr lang="it-IT" sz="1200" b="1" dirty="0"/>
              <a:t>(…)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46091F20-F23E-7985-8AB5-D99B90C51D8E}"/>
              </a:ext>
            </a:extLst>
          </p:cNvPr>
          <p:cNvSpPr txBox="1"/>
          <p:nvPr/>
        </p:nvSpPr>
        <p:spPr>
          <a:xfrm>
            <a:off x="10239685" y="550918"/>
            <a:ext cx="1844160" cy="27699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File in esportazione</a:t>
            </a:r>
          </a:p>
        </p:txBody>
      </p: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972CB76B-759D-3392-61E6-CA7064FC003C}"/>
              </a:ext>
            </a:extLst>
          </p:cNvPr>
          <p:cNvCxnSpPr>
            <a:cxnSpLocks/>
          </p:cNvCxnSpPr>
          <p:nvPr/>
        </p:nvCxnSpPr>
        <p:spPr>
          <a:xfrm flipH="1">
            <a:off x="10409597" y="827917"/>
            <a:ext cx="7068" cy="4207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BF944E2-AC45-BBBD-988E-F90047764443}"/>
              </a:ext>
            </a:extLst>
          </p:cNvPr>
          <p:cNvSpPr txBox="1"/>
          <p:nvPr/>
        </p:nvSpPr>
        <p:spPr>
          <a:xfrm>
            <a:off x="504519" y="3797399"/>
            <a:ext cx="2086897" cy="46166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Geometrie: punti, rettangoli o a mano libera</a:t>
            </a:r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1AFD2A6D-EB68-720B-61A2-7D4E5D22BAE7}"/>
              </a:ext>
            </a:extLst>
          </p:cNvPr>
          <p:cNvSpPr/>
          <p:nvPr/>
        </p:nvSpPr>
        <p:spPr>
          <a:xfrm>
            <a:off x="279608" y="3181811"/>
            <a:ext cx="1627850" cy="2851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EC2B4A3A-33E9-3BE2-19DC-D3382502E774}"/>
              </a:ext>
            </a:extLst>
          </p:cNvPr>
          <p:cNvCxnSpPr>
            <a:cxnSpLocks/>
          </p:cNvCxnSpPr>
          <p:nvPr/>
        </p:nvCxnSpPr>
        <p:spPr>
          <a:xfrm>
            <a:off x="1000126" y="3466945"/>
            <a:ext cx="0" cy="3304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F1E1885B-2E6C-FC95-AFC4-B5810C24A966}"/>
              </a:ext>
            </a:extLst>
          </p:cNvPr>
          <p:cNvSpPr txBox="1"/>
          <p:nvPr/>
        </p:nvSpPr>
        <p:spPr>
          <a:xfrm>
            <a:off x="7924191" y="1560110"/>
            <a:ext cx="610209" cy="278522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sz="1200" dirty="0"/>
              <a:t>Script</a:t>
            </a:r>
          </a:p>
        </p:txBody>
      </p:sp>
    </p:spTree>
    <p:extLst>
      <p:ext uri="{BB962C8B-B14F-4D97-AF65-F5344CB8AC3E}">
        <p14:creationId xmlns:p14="http://schemas.microsoft.com/office/powerpoint/2010/main" val="2026351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ma 5">
            <a:extLst>
              <a:ext uri="{FF2B5EF4-FFF2-40B4-BE49-F238E27FC236}">
                <a16:creationId xmlns:a16="http://schemas.microsoft.com/office/drawing/2014/main" id="{31DE4912-65A7-8C6B-A4A8-D2505D376508}"/>
              </a:ext>
            </a:extLst>
          </p:cNvPr>
          <p:cNvSpPr/>
          <p:nvPr/>
        </p:nvSpPr>
        <p:spPr>
          <a:xfrm>
            <a:off x="723585" y="2507228"/>
            <a:ext cx="1887793" cy="539443"/>
          </a:xfrm>
          <a:prstGeom prst="parallelogram">
            <a:avLst>
              <a:gd name="adj" fmla="val 143474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Parallelogramma 6">
            <a:extLst>
              <a:ext uri="{FF2B5EF4-FFF2-40B4-BE49-F238E27FC236}">
                <a16:creationId xmlns:a16="http://schemas.microsoft.com/office/drawing/2014/main" id="{69E1A01A-3151-0C93-B64B-6D0B4C86B5ED}"/>
              </a:ext>
            </a:extLst>
          </p:cNvPr>
          <p:cNvSpPr/>
          <p:nvPr/>
        </p:nvSpPr>
        <p:spPr>
          <a:xfrm>
            <a:off x="695833" y="2340081"/>
            <a:ext cx="1887793" cy="539443"/>
          </a:xfrm>
          <a:prstGeom prst="parallelogram">
            <a:avLst>
              <a:gd name="adj" fmla="val 143474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AF83D38-17F3-5864-1D3D-AD8B01BB5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072" y="328743"/>
            <a:ext cx="10515600" cy="539443"/>
          </a:xfrm>
        </p:spPr>
        <p:txBody>
          <a:bodyPr>
            <a:noAutofit/>
          </a:bodyPr>
          <a:lstStyle/>
          <a:p>
            <a:r>
              <a:rPr lang="it-IT" sz="3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Oggetti in EE</a:t>
            </a:r>
          </a:p>
        </p:txBody>
      </p:sp>
      <p:sp>
        <p:nvSpPr>
          <p:cNvPr id="4" name="Parallelogramma 3">
            <a:extLst>
              <a:ext uri="{FF2B5EF4-FFF2-40B4-BE49-F238E27FC236}">
                <a16:creationId xmlns:a16="http://schemas.microsoft.com/office/drawing/2014/main" id="{B51A76EF-3437-7483-D081-821A14BC46AE}"/>
              </a:ext>
            </a:extLst>
          </p:cNvPr>
          <p:cNvSpPr/>
          <p:nvPr/>
        </p:nvSpPr>
        <p:spPr>
          <a:xfrm>
            <a:off x="767830" y="1277911"/>
            <a:ext cx="1887793" cy="539443"/>
          </a:xfrm>
          <a:prstGeom prst="parallelogram">
            <a:avLst>
              <a:gd name="adj" fmla="val 143474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Parallelogramma 4">
            <a:extLst>
              <a:ext uri="{FF2B5EF4-FFF2-40B4-BE49-F238E27FC236}">
                <a16:creationId xmlns:a16="http://schemas.microsoft.com/office/drawing/2014/main" id="{99BC57CB-B8A2-9EFB-0B12-91D90FF2A227}"/>
              </a:ext>
            </a:extLst>
          </p:cNvPr>
          <p:cNvSpPr/>
          <p:nvPr/>
        </p:nvSpPr>
        <p:spPr>
          <a:xfrm>
            <a:off x="704537" y="2171884"/>
            <a:ext cx="1887793" cy="539443"/>
          </a:xfrm>
          <a:prstGeom prst="parallelogram">
            <a:avLst>
              <a:gd name="adj" fmla="val 143474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Parallelogramma 7">
            <a:extLst>
              <a:ext uri="{FF2B5EF4-FFF2-40B4-BE49-F238E27FC236}">
                <a16:creationId xmlns:a16="http://schemas.microsoft.com/office/drawing/2014/main" id="{875ACF4B-D260-1248-CE8F-877E81D560B5}"/>
              </a:ext>
            </a:extLst>
          </p:cNvPr>
          <p:cNvSpPr/>
          <p:nvPr/>
        </p:nvSpPr>
        <p:spPr>
          <a:xfrm>
            <a:off x="677297" y="3699270"/>
            <a:ext cx="1887793" cy="539443"/>
          </a:xfrm>
          <a:prstGeom prst="parallelogram">
            <a:avLst>
              <a:gd name="adj" fmla="val 143474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D30A9AA6-19C6-168C-3914-037AF0393D23}"/>
              </a:ext>
            </a:extLst>
          </p:cNvPr>
          <p:cNvSpPr/>
          <p:nvPr/>
        </p:nvSpPr>
        <p:spPr>
          <a:xfrm>
            <a:off x="1155271" y="5185006"/>
            <a:ext cx="88490" cy="989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" name="Elemento grafico 9" descr="Indicatore contorno">
            <a:extLst>
              <a:ext uri="{FF2B5EF4-FFF2-40B4-BE49-F238E27FC236}">
                <a16:creationId xmlns:a16="http://schemas.microsoft.com/office/drawing/2014/main" id="{373AF094-A045-8A03-BFA6-814CBB5D14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5003" y="4732898"/>
            <a:ext cx="509026" cy="509026"/>
          </a:xfrm>
          <a:prstGeom prst="rect">
            <a:avLst/>
          </a:prstGeom>
        </p:spPr>
      </p:pic>
      <p:sp>
        <p:nvSpPr>
          <p:cNvPr id="14" name="Ovale 13">
            <a:extLst>
              <a:ext uri="{FF2B5EF4-FFF2-40B4-BE49-F238E27FC236}">
                <a16:creationId xmlns:a16="http://schemas.microsoft.com/office/drawing/2014/main" id="{DCA86A29-A50A-9B3A-35B1-6EDF1DBDA5FE}"/>
              </a:ext>
            </a:extLst>
          </p:cNvPr>
          <p:cNvSpPr/>
          <p:nvPr/>
        </p:nvSpPr>
        <p:spPr>
          <a:xfrm>
            <a:off x="679340" y="6260110"/>
            <a:ext cx="88490" cy="98979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815D0867-87BB-C936-C11D-DBF5917493C5}"/>
              </a:ext>
            </a:extLst>
          </p:cNvPr>
          <p:cNvSpPr/>
          <p:nvPr/>
        </p:nvSpPr>
        <p:spPr>
          <a:xfrm>
            <a:off x="1365539" y="6372439"/>
            <a:ext cx="88490" cy="98979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Ovale 15">
            <a:extLst>
              <a:ext uri="{FF2B5EF4-FFF2-40B4-BE49-F238E27FC236}">
                <a16:creationId xmlns:a16="http://schemas.microsoft.com/office/drawing/2014/main" id="{9C597D1E-1B14-8E7E-3DF0-995D4D44B2D1}"/>
              </a:ext>
            </a:extLst>
          </p:cNvPr>
          <p:cNvSpPr/>
          <p:nvPr/>
        </p:nvSpPr>
        <p:spPr>
          <a:xfrm>
            <a:off x="981041" y="6586331"/>
            <a:ext cx="88490" cy="98979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7" name="Elemento grafico 16" descr="Indicatore contorno">
            <a:extLst>
              <a:ext uri="{FF2B5EF4-FFF2-40B4-BE49-F238E27FC236}">
                <a16:creationId xmlns:a16="http://schemas.microsoft.com/office/drawing/2014/main" id="{8AC3BC7A-2FF1-7C1A-CEC4-F3BAE5D72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5271" y="5937148"/>
            <a:ext cx="509026" cy="509026"/>
          </a:xfrm>
          <a:prstGeom prst="rect">
            <a:avLst/>
          </a:prstGeom>
        </p:spPr>
      </p:pic>
      <p:pic>
        <p:nvPicPr>
          <p:cNvPr id="18" name="Elemento grafico 17" descr="Indicatore contorno">
            <a:extLst>
              <a:ext uri="{FF2B5EF4-FFF2-40B4-BE49-F238E27FC236}">
                <a16:creationId xmlns:a16="http://schemas.microsoft.com/office/drawing/2014/main" id="{5B0457ED-E1FE-C53B-DA1A-C5BF29C6DF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0605" y="6130950"/>
            <a:ext cx="509026" cy="509026"/>
          </a:xfrm>
          <a:prstGeom prst="rect">
            <a:avLst/>
          </a:prstGeom>
        </p:spPr>
      </p:pic>
      <p:pic>
        <p:nvPicPr>
          <p:cNvPr id="19" name="Elemento grafico 18" descr="Indicatore contorno">
            <a:extLst>
              <a:ext uri="{FF2B5EF4-FFF2-40B4-BE49-F238E27FC236}">
                <a16:creationId xmlns:a16="http://schemas.microsoft.com/office/drawing/2014/main" id="{892754F5-52D0-810D-0900-ED8C0636F6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9072" y="5818627"/>
            <a:ext cx="509026" cy="509026"/>
          </a:xfrm>
          <a:prstGeom prst="rect">
            <a:avLst/>
          </a:prstGeom>
        </p:spPr>
      </p:pic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417092A-97AE-8A76-3FFE-70981E66555F}"/>
              </a:ext>
            </a:extLst>
          </p:cNvPr>
          <p:cNvSpPr txBox="1"/>
          <p:nvPr/>
        </p:nvSpPr>
        <p:spPr>
          <a:xfrm>
            <a:off x="1587040" y="4913750"/>
            <a:ext cx="1164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/>
              <a:t>nome</a:t>
            </a:r>
            <a:r>
              <a:rPr lang="it-IT" sz="1200" dirty="0"/>
              <a:t>: Roma</a:t>
            </a:r>
          </a:p>
          <a:p>
            <a:r>
              <a:rPr lang="it-IT" sz="1200" b="1" dirty="0"/>
              <a:t>pop</a:t>
            </a:r>
            <a:r>
              <a:rPr lang="it-IT" sz="1200" dirty="0"/>
              <a:t>: </a:t>
            </a:r>
            <a:r>
              <a:rPr lang="it-IT" sz="1200" b="0" i="0" dirty="0">
                <a:effectLst/>
              </a:rPr>
              <a:t>2 746 789</a:t>
            </a:r>
            <a:endParaRPr lang="it-IT" sz="1200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E9873F99-6B1B-8D67-9517-B36ECF8FAC26}"/>
              </a:ext>
            </a:extLst>
          </p:cNvPr>
          <p:cNvSpPr txBox="1"/>
          <p:nvPr/>
        </p:nvSpPr>
        <p:spPr>
          <a:xfrm>
            <a:off x="1587040" y="5945936"/>
            <a:ext cx="2212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/>
              <a:t>nome</a:t>
            </a:r>
            <a:r>
              <a:rPr lang="it-IT" sz="1200" dirty="0"/>
              <a:t>: Roma, Milano, Napoli…</a:t>
            </a:r>
          </a:p>
          <a:p>
            <a:r>
              <a:rPr lang="it-IT" sz="1200" b="1" dirty="0"/>
              <a:t>pop</a:t>
            </a:r>
            <a:r>
              <a:rPr lang="it-IT" sz="1200" dirty="0"/>
              <a:t>: </a:t>
            </a:r>
            <a:r>
              <a:rPr lang="it-IT" sz="1200" b="0" i="0" dirty="0">
                <a:effectLst/>
              </a:rPr>
              <a:t>2 746 789, …</a:t>
            </a:r>
            <a:endParaRPr lang="it-IT" sz="1200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EC8AF4EE-B791-A714-B123-F0B28C0FC9FC}"/>
              </a:ext>
            </a:extLst>
          </p:cNvPr>
          <p:cNvSpPr txBox="1"/>
          <p:nvPr/>
        </p:nvSpPr>
        <p:spPr>
          <a:xfrm>
            <a:off x="4308322" y="1198642"/>
            <a:ext cx="1148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ee.Image</a:t>
            </a:r>
            <a:endParaRPr lang="it-IT" b="1" dirty="0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05F9623A-43FF-7BD1-3E9A-D01A7773ACB2}"/>
              </a:ext>
            </a:extLst>
          </p:cNvPr>
          <p:cNvSpPr txBox="1"/>
          <p:nvPr/>
        </p:nvSpPr>
        <p:spPr>
          <a:xfrm>
            <a:off x="4098993" y="2320295"/>
            <a:ext cx="2248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ee.ImageCollection</a:t>
            </a:r>
            <a:endParaRPr lang="it-IT" b="1" dirty="0"/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D0844602-6397-04BF-F9CE-6EF1B1274000}"/>
              </a:ext>
            </a:extLst>
          </p:cNvPr>
          <p:cNvSpPr txBox="1"/>
          <p:nvPr/>
        </p:nvSpPr>
        <p:spPr>
          <a:xfrm>
            <a:off x="4308322" y="3599659"/>
            <a:ext cx="1541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ee.Geometry</a:t>
            </a:r>
            <a:endParaRPr lang="it-IT" b="1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DF9F080C-FC7B-C370-8E46-C120C701E0B2}"/>
              </a:ext>
            </a:extLst>
          </p:cNvPr>
          <p:cNvSpPr txBox="1"/>
          <p:nvPr/>
        </p:nvSpPr>
        <p:spPr>
          <a:xfrm>
            <a:off x="4308322" y="4900053"/>
            <a:ext cx="1307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ee.Feature</a:t>
            </a:r>
            <a:endParaRPr lang="it-IT" b="1" dirty="0"/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638B8FB5-0CDA-7D6E-66FA-F89A6A5BB3A9}"/>
              </a:ext>
            </a:extLst>
          </p:cNvPr>
          <p:cNvSpPr txBox="1"/>
          <p:nvPr/>
        </p:nvSpPr>
        <p:spPr>
          <a:xfrm>
            <a:off x="4093904" y="6003107"/>
            <a:ext cx="2407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ee.FeatureCollection</a:t>
            </a:r>
            <a:endParaRPr lang="it-IT" b="1" dirty="0"/>
          </a:p>
        </p:txBody>
      </p: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DDA71730-3D21-919D-4A4E-297CE177160D}"/>
              </a:ext>
            </a:extLst>
          </p:cNvPr>
          <p:cNvCxnSpPr>
            <a:cxnSpLocks/>
          </p:cNvCxnSpPr>
          <p:nvPr/>
        </p:nvCxnSpPr>
        <p:spPr>
          <a:xfrm flipV="1">
            <a:off x="172720" y="1886582"/>
            <a:ext cx="11846560" cy="3048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diritto 29">
            <a:extLst>
              <a:ext uri="{FF2B5EF4-FFF2-40B4-BE49-F238E27FC236}">
                <a16:creationId xmlns:a16="http://schemas.microsoft.com/office/drawing/2014/main" id="{18A250D7-1C66-43B6-C02C-FB647A780042}"/>
              </a:ext>
            </a:extLst>
          </p:cNvPr>
          <p:cNvCxnSpPr>
            <a:cxnSpLocks/>
          </p:cNvCxnSpPr>
          <p:nvPr/>
        </p:nvCxnSpPr>
        <p:spPr>
          <a:xfrm flipV="1">
            <a:off x="172720" y="3209384"/>
            <a:ext cx="11846560" cy="3048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F5A26EA0-3532-40BD-259B-6C8B65799080}"/>
              </a:ext>
            </a:extLst>
          </p:cNvPr>
          <p:cNvCxnSpPr>
            <a:cxnSpLocks/>
          </p:cNvCxnSpPr>
          <p:nvPr/>
        </p:nvCxnSpPr>
        <p:spPr>
          <a:xfrm flipV="1">
            <a:off x="120493" y="4505838"/>
            <a:ext cx="11846560" cy="3048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diritto 31">
            <a:extLst>
              <a:ext uri="{FF2B5EF4-FFF2-40B4-BE49-F238E27FC236}">
                <a16:creationId xmlns:a16="http://schemas.microsoft.com/office/drawing/2014/main" id="{82E304F4-0324-64DC-CF77-5D3A6F6034F4}"/>
              </a:ext>
            </a:extLst>
          </p:cNvPr>
          <p:cNvCxnSpPr>
            <a:cxnSpLocks/>
          </p:cNvCxnSpPr>
          <p:nvPr/>
        </p:nvCxnSpPr>
        <p:spPr>
          <a:xfrm flipV="1">
            <a:off x="182880" y="5723567"/>
            <a:ext cx="11846560" cy="3048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C5887BDC-3410-9A77-D3CD-63F21E6D08D6}"/>
              </a:ext>
            </a:extLst>
          </p:cNvPr>
          <p:cNvSpPr txBox="1"/>
          <p:nvPr/>
        </p:nvSpPr>
        <p:spPr>
          <a:xfrm>
            <a:off x="6735160" y="1293206"/>
            <a:ext cx="14421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Raster</a:t>
            </a:r>
            <a:r>
              <a:rPr lang="it-IT" sz="1600" dirty="0"/>
              <a:t> singolo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ABAB932C-7A25-AB64-F338-604B252EE39C}"/>
              </a:ext>
            </a:extLst>
          </p:cNvPr>
          <p:cNvSpPr txBox="1"/>
          <p:nvPr/>
        </p:nvSpPr>
        <p:spPr>
          <a:xfrm>
            <a:off x="4308322" y="363981"/>
            <a:ext cx="1235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oggetto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19DF386B-C0F0-451F-701F-F7308F93F3B0}"/>
              </a:ext>
            </a:extLst>
          </p:cNvPr>
          <p:cNvSpPr txBox="1"/>
          <p:nvPr/>
        </p:nvSpPr>
        <p:spPr>
          <a:xfrm>
            <a:off x="6500973" y="381777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descrizione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8FCE465F-7138-8647-6F3A-3F4A02FBE260}"/>
              </a:ext>
            </a:extLst>
          </p:cNvPr>
          <p:cNvSpPr txBox="1"/>
          <p:nvPr/>
        </p:nvSpPr>
        <p:spPr>
          <a:xfrm>
            <a:off x="9167179" y="338400"/>
            <a:ext cx="22220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analogia con R</a:t>
            </a:r>
          </a:p>
        </p:txBody>
      </p:sp>
      <p:cxnSp>
        <p:nvCxnSpPr>
          <p:cNvPr id="37" name="Connettore diritto 36">
            <a:extLst>
              <a:ext uri="{FF2B5EF4-FFF2-40B4-BE49-F238E27FC236}">
                <a16:creationId xmlns:a16="http://schemas.microsoft.com/office/drawing/2014/main" id="{DC3D0A82-FBDB-26A7-7D00-2D416AD10806}"/>
              </a:ext>
            </a:extLst>
          </p:cNvPr>
          <p:cNvCxnSpPr>
            <a:cxnSpLocks/>
          </p:cNvCxnSpPr>
          <p:nvPr/>
        </p:nvCxnSpPr>
        <p:spPr>
          <a:xfrm flipV="1">
            <a:off x="182880" y="902800"/>
            <a:ext cx="11846560" cy="3048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60DCC72D-9B7C-4EF3-9260-C1907DA11E96}"/>
              </a:ext>
            </a:extLst>
          </p:cNvPr>
          <p:cNvSpPr txBox="1"/>
          <p:nvPr/>
        </p:nvSpPr>
        <p:spPr>
          <a:xfrm>
            <a:off x="9167179" y="1148217"/>
            <a:ext cx="24157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SpatRaster</a:t>
            </a:r>
            <a:r>
              <a:rPr lang="it-IT" sz="1600" dirty="0"/>
              <a:t> o </a:t>
            </a:r>
            <a:r>
              <a:rPr lang="it-IT" sz="1600" dirty="0" err="1"/>
              <a:t>RasterLayer</a:t>
            </a:r>
            <a:endParaRPr lang="it-IT" sz="1600" dirty="0"/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28B0F736-4FDD-7B57-1739-7A01C9FF740A}"/>
              </a:ext>
            </a:extLst>
          </p:cNvPr>
          <p:cNvSpPr txBox="1"/>
          <p:nvPr/>
        </p:nvSpPr>
        <p:spPr>
          <a:xfrm>
            <a:off x="6644271" y="2305551"/>
            <a:ext cx="19591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Insieme di immagini</a:t>
            </a: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37E0F8F7-0EA7-2436-8C61-8C306FFD5D99}"/>
              </a:ext>
            </a:extLst>
          </p:cNvPr>
          <p:cNvSpPr txBox="1"/>
          <p:nvPr/>
        </p:nvSpPr>
        <p:spPr>
          <a:xfrm>
            <a:off x="9650612" y="2417917"/>
            <a:ext cx="12552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RasterStack</a:t>
            </a:r>
            <a:endParaRPr lang="it-IT" sz="1600" dirty="0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D76A9DBA-038A-9E2B-08A8-8D428B799AC3}"/>
              </a:ext>
            </a:extLst>
          </p:cNvPr>
          <p:cNvSpPr txBox="1"/>
          <p:nvPr/>
        </p:nvSpPr>
        <p:spPr>
          <a:xfrm>
            <a:off x="6685120" y="3644039"/>
            <a:ext cx="2200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Punto, linea o poligono</a:t>
            </a:r>
            <a:br>
              <a:rPr lang="it-IT" sz="1600" dirty="0"/>
            </a:br>
            <a:r>
              <a:rPr lang="it-IT" sz="1600" dirty="0"/>
              <a:t>(solo coordinate)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4F733E93-8365-BA03-798E-54ED6B2D7053}"/>
              </a:ext>
            </a:extLst>
          </p:cNvPr>
          <p:cNvSpPr txBox="1"/>
          <p:nvPr/>
        </p:nvSpPr>
        <p:spPr>
          <a:xfrm>
            <a:off x="9628329" y="3758182"/>
            <a:ext cx="25549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oggetto </a:t>
            </a:r>
            <a:r>
              <a:rPr lang="it-IT" sz="1600" b="1" dirty="0" err="1"/>
              <a:t>sf</a:t>
            </a:r>
            <a:r>
              <a:rPr lang="it-IT" sz="1600" b="1" dirty="0"/>
              <a:t> </a:t>
            </a:r>
            <a:r>
              <a:rPr lang="it-IT" sz="1600" dirty="0"/>
              <a:t>come </a:t>
            </a:r>
            <a:r>
              <a:rPr lang="it-IT" sz="1600" dirty="0" err="1"/>
              <a:t>st_point</a:t>
            </a:r>
            <a:r>
              <a:rPr lang="it-IT" sz="1600" dirty="0"/>
              <a:t>() </a:t>
            </a: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D716A682-6743-29BD-8B5C-39C76E33EA67}"/>
              </a:ext>
            </a:extLst>
          </p:cNvPr>
          <p:cNvSpPr txBox="1"/>
          <p:nvPr/>
        </p:nvSpPr>
        <p:spPr>
          <a:xfrm>
            <a:off x="6644271" y="4880802"/>
            <a:ext cx="26999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Geometria + attributi</a:t>
            </a:r>
          </a:p>
          <a:p>
            <a:r>
              <a:rPr lang="it-IT" sz="1600" dirty="0"/>
              <a:t>(un punto con dati associati)</a:t>
            </a: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CF440A51-E361-DED8-D0B2-543613912162}"/>
              </a:ext>
            </a:extLst>
          </p:cNvPr>
          <p:cNvSpPr txBox="1"/>
          <p:nvPr/>
        </p:nvSpPr>
        <p:spPr>
          <a:xfrm>
            <a:off x="9807226" y="4956522"/>
            <a:ext cx="13421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una riga di </a:t>
            </a:r>
            <a:r>
              <a:rPr lang="it-IT" sz="1600" dirty="0" err="1"/>
              <a:t>sf</a:t>
            </a:r>
            <a:r>
              <a:rPr lang="it-IT" sz="1600" dirty="0"/>
              <a:t> </a:t>
            </a: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E7C2503C-4D9B-D858-9318-D31A7D0C8F13}"/>
              </a:ext>
            </a:extLst>
          </p:cNvPr>
          <p:cNvSpPr txBox="1"/>
          <p:nvPr/>
        </p:nvSpPr>
        <p:spPr>
          <a:xfrm>
            <a:off x="7067175" y="5837153"/>
            <a:ext cx="18541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Insieme di Feature </a:t>
            </a:r>
          </a:p>
          <a:p>
            <a:r>
              <a:rPr lang="it-IT" sz="1600" dirty="0"/>
              <a:t>(tabella spaziale)</a:t>
            </a:r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C1D067B5-582B-98E8-4667-D6805A7FEA51}"/>
              </a:ext>
            </a:extLst>
          </p:cNvPr>
          <p:cNvSpPr txBox="1"/>
          <p:nvPr/>
        </p:nvSpPr>
        <p:spPr>
          <a:xfrm>
            <a:off x="9768515" y="5925535"/>
            <a:ext cx="1942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/>
              <a:t>oggetto </a:t>
            </a:r>
            <a:r>
              <a:rPr lang="it-IT" sz="1600" dirty="0" err="1"/>
              <a:t>sf</a:t>
            </a:r>
            <a:r>
              <a:rPr lang="it-IT" sz="1600" dirty="0"/>
              <a:t> completo</a:t>
            </a:r>
          </a:p>
        </p:txBody>
      </p:sp>
    </p:spTree>
    <p:extLst>
      <p:ext uri="{BB962C8B-B14F-4D97-AF65-F5344CB8AC3E}">
        <p14:creationId xmlns:p14="http://schemas.microsoft.com/office/powerpoint/2010/main" val="597784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Segnaposto contenuto 4">
            <a:extLst>
              <a:ext uri="{FF2B5EF4-FFF2-40B4-BE49-F238E27FC236}">
                <a16:creationId xmlns:a16="http://schemas.microsoft.com/office/drawing/2014/main" id="{2EB68D13-C65C-D8CB-37F6-615E7ED81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4949137"/>
              </p:ext>
            </p:extLst>
          </p:nvPr>
        </p:nvGraphicFramePr>
        <p:xfrm>
          <a:off x="111760" y="100520"/>
          <a:ext cx="11988801" cy="665696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3996267">
                  <a:extLst>
                    <a:ext uri="{9D8B030D-6E8A-4147-A177-3AD203B41FA5}">
                      <a16:colId xmlns:a16="http://schemas.microsoft.com/office/drawing/2014/main" val="1994946840"/>
                    </a:ext>
                  </a:extLst>
                </a:gridCol>
                <a:gridCol w="3996267">
                  <a:extLst>
                    <a:ext uri="{9D8B030D-6E8A-4147-A177-3AD203B41FA5}">
                      <a16:colId xmlns:a16="http://schemas.microsoft.com/office/drawing/2014/main" val="3135550757"/>
                    </a:ext>
                  </a:extLst>
                </a:gridCol>
                <a:gridCol w="3996267">
                  <a:extLst>
                    <a:ext uri="{9D8B030D-6E8A-4147-A177-3AD203B41FA5}">
                      <a16:colId xmlns:a16="http://schemas.microsoft.com/office/drawing/2014/main" val="723552545"/>
                    </a:ext>
                  </a:extLst>
                </a:gridCol>
              </a:tblGrid>
              <a:tr h="507461">
                <a:tc>
                  <a:txBody>
                    <a:bodyPr/>
                    <a:lstStyle/>
                    <a:p>
                      <a:r>
                        <a:rPr lang="it-IT" dirty="0"/>
                        <a:t>Oggetto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Metodi principali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/>
                        <a:t>A cosa servono (uso tipico)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95741697"/>
                  </a:ext>
                </a:extLst>
              </a:tr>
              <a:tr h="1447487">
                <a:tc>
                  <a:txBody>
                    <a:bodyPr/>
                    <a:lstStyle/>
                    <a:p>
                      <a:r>
                        <a:rPr lang="it-IT" dirty="0" err="1"/>
                        <a:t>ee.ImageCollection</a:t>
                      </a:r>
                      <a:endParaRPr lang="it-IT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b="0" dirty="0"/>
                        <a:t>.</a:t>
                      </a:r>
                      <a:r>
                        <a:rPr lang="it-IT" b="0" dirty="0" err="1"/>
                        <a:t>filterDate</a:t>
                      </a:r>
                      <a:r>
                        <a:rPr lang="it-IT" b="0" dirty="0"/>
                        <a:t>()</a:t>
                      </a:r>
                    </a:p>
                    <a:p>
                      <a:r>
                        <a:rPr lang="it-IT" b="0" dirty="0"/>
                        <a:t>.</a:t>
                      </a:r>
                      <a:r>
                        <a:rPr lang="it-IT" b="0" dirty="0" err="1"/>
                        <a:t>filterBounds</a:t>
                      </a:r>
                      <a:r>
                        <a:rPr lang="it-IT" b="0" dirty="0"/>
                        <a:t>() </a:t>
                      </a:r>
                    </a:p>
                    <a:p>
                      <a:r>
                        <a:rPr lang="it-IT" b="0" dirty="0"/>
                        <a:t>.</a:t>
                      </a:r>
                      <a:r>
                        <a:rPr lang="it-IT" b="0" dirty="0" err="1"/>
                        <a:t>map</a:t>
                      </a:r>
                      <a:r>
                        <a:rPr lang="it-IT" b="0" dirty="0"/>
                        <a:t>() </a:t>
                      </a:r>
                    </a:p>
                    <a:p>
                      <a:r>
                        <a:rPr lang="it-IT" b="0" dirty="0"/>
                        <a:t>.sort() </a:t>
                      </a:r>
                    </a:p>
                    <a:p>
                      <a:r>
                        <a:rPr lang="it-IT" b="0" dirty="0"/>
                        <a:t>.</a:t>
                      </a:r>
                      <a:r>
                        <a:rPr lang="it-IT" b="0" dirty="0" err="1"/>
                        <a:t>mean</a:t>
                      </a:r>
                      <a:r>
                        <a:rPr lang="it-IT" b="0" dirty="0"/>
                        <a:t>() 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Filtrare per tempo/spazio, applicare funzioni, comporre immagini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0581015"/>
                  </a:ext>
                </a:extLst>
              </a:tr>
              <a:tr h="1332065">
                <a:tc>
                  <a:txBody>
                    <a:bodyPr/>
                    <a:lstStyle/>
                    <a:p>
                      <a:r>
                        <a:rPr lang="it-IT" dirty="0" err="1"/>
                        <a:t>ee.Image</a:t>
                      </a:r>
                      <a:endParaRPr lang="it-IT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.clip()</a:t>
                      </a:r>
                    </a:p>
                    <a:p>
                      <a:r>
                        <a:rPr lang="en-US" b="0" dirty="0"/>
                        <a:t>.select()</a:t>
                      </a:r>
                    </a:p>
                    <a:p>
                      <a:r>
                        <a:rPr lang="en-US" b="0" dirty="0"/>
                        <a:t>.</a:t>
                      </a:r>
                      <a:r>
                        <a:rPr lang="en-US" b="0" dirty="0" err="1"/>
                        <a:t>addBands</a:t>
                      </a:r>
                      <a:r>
                        <a:rPr lang="en-US" b="0" dirty="0"/>
                        <a:t>() </a:t>
                      </a:r>
                    </a:p>
                    <a:p>
                      <a:r>
                        <a:rPr lang="en-US" b="0" dirty="0"/>
                        <a:t>.multiply() 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Ritagliare, selezionare bande, statistiche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3441692"/>
                  </a:ext>
                </a:extLst>
              </a:tr>
              <a:tr h="904680">
                <a:tc>
                  <a:txBody>
                    <a:bodyPr/>
                    <a:lstStyle/>
                    <a:p>
                      <a:r>
                        <a:rPr lang="it-IT"/>
                        <a:t>ee.Geometry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.buffer() </a:t>
                      </a:r>
                    </a:p>
                    <a:p>
                      <a:r>
                        <a:rPr lang="it-IT" dirty="0"/>
                        <a:t>.</a:t>
                      </a:r>
                      <a:r>
                        <a:rPr lang="it-IT" dirty="0" err="1"/>
                        <a:t>centroid</a:t>
                      </a:r>
                      <a:r>
                        <a:rPr lang="it-IT" dirty="0"/>
                        <a:t>()</a:t>
                      </a:r>
                    </a:p>
                    <a:p>
                      <a:r>
                        <a:rPr lang="it-IT" dirty="0"/>
                        <a:t>.area() 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Creare aree attorno a un punto, calcolare area o confini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6542993"/>
                  </a:ext>
                </a:extLst>
              </a:tr>
              <a:tr h="1176083">
                <a:tc>
                  <a:txBody>
                    <a:bodyPr/>
                    <a:lstStyle/>
                    <a:p>
                      <a:r>
                        <a:rPr lang="it-IT"/>
                        <a:t>ee.FeatureCollection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.filter()</a:t>
                      </a:r>
                    </a:p>
                    <a:p>
                      <a:r>
                        <a:rPr lang="it-IT" dirty="0"/>
                        <a:t>.</a:t>
                      </a:r>
                      <a:r>
                        <a:rPr lang="it-IT" dirty="0" err="1"/>
                        <a:t>filterBounds</a:t>
                      </a:r>
                      <a:r>
                        <a:rPr lang="it-IT" dirty="0"/>
                        <a:t>()</a:t>
                      </a:r>
                    </a:p>
                    <a:p>
                      <a:r>
                        <a:rPr lang="it-IT" dirty="0"/>
                        <a:t>.</a:t>
                      </a:r>
                      <a:r>
                        <a:rPr lang="it-IT" dirty="0" err="1"/>
                        <a:t>geometry</a:t>
                      </a:r>
                      <a:r>
                        <a:rPr lang="it-IT" dirty="0"/>
                        <a:t>()</a:t>
                      </a:r>
                    </a:p>
                    <a:p>
                      <a:r>
                        <a:rPr lang="it-IT" dirty="0"/>
                        <a:t>.</a:t>
                      </a:r>
                      <a:r>
                        <a:rPr lang="it-IT" dirty="0" err="1"/>
                        <a:t>map</a:t>
                      </a:r>
                      <a:r>
                        <a:rPr lang="it-IT" dirty="0"/>
                        <a:t>() 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Filtrare attributi, iterare su elementi, ottenere geometrie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0148318"/>
                  </a:ext>
                </a:extLst>
              </a:tr>
              <a:tr h="1251274">
                <a:tc>
                  <a:txBody>
                    <a:bodyPr/>
                    <a:lstStyle/>
                    <a:p>
                      <a:r>
                        <a:rPr lang="it-IT" dirty="0" err="1"/>
                        <a:t>ee.Feature</a:t>
                      </a:r>
                      <a:endParaRPr lang="it-IT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.</a:t>
                      </a:r>
                      <a:r>
                        <a:rPr lang="it-IT" dirty="0" err="1"/>
                        <a:t>get</a:t>
                      </a:r>
                      <a:r>
                        <a:rPr lang="it-IT" dirty="0"/>
                        <a:t>()</a:t>
                      </a:r>
                    </a:p>
                    <a:p>
                      <a:r>
                        <a:rPr lang="it-IT" dirty="0"/>
                        <a:t>.set()</a:t>
                      </a:r>
                    </a:p>
                    <a:p>
                      <a:r>
                        <a:rPr lang="it-IT" dirty="0"/>
                        <a:t>.</a:t>
                      </a:r>
                      <a:r>
                        <a:rPr lang="it-IT" dirty="0" err="1"/>
                        <a:t>geometry</a:t>
                      </a:r>
                      <a:r>
                        <a:rPr lang="it-IT" dirty="0"/>
                        <a:t>() …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Leggere o aggiungere attributi (</a:t>
                      </a:r>
                      <a:r>
                        <a:rPr lang="it-IT" dirty="0" err="1"/>
                        <a:t>get</a:t>
                      </a:r>
                      <a:r>
                        <a:rPr lang="it-IT" dirty="0"/>
                        <a:t>/set), accedere alla geometria (</a:t>
                      </a:r>
                      <a:r>
                        <a:rPr lang="it-IT" dirty="0" err="1"/>
                        <a:t>geometry</a:t>
                      </a:r>
                      <a:r>
                        <a:rPr lang="it-IT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96691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4924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390</Words>
  <Application>Microsoft Office PowerPoint</Application>
  <PresentationFormat>Widescreen</PresentationFormat>
  <Paragraphs>96</Paragraphs>
  <Slides>6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Google Sans</vt:lpstr>
      <vt:lpstr>Tema di Office</vt:lpstr>
      <vt:lpstr>Google Earth Engine </vt:lpstr>
      <vt:lpstr>Presentazione standard di PowerPoint</vt:lpstr>
      <vt:lpstr>Presentazione standard di PowerPoint</vt:lpstr>
      <vt:lpstr>Presentazione standard di PowerPoint</vt:lpstr>
      <vt:lpstr>Oggetti in EE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Rocìo Beatriz Cortès</dc:creator>
  <cp:lastModifiedBy>Rocìo Beatriz Cortès</cp:lastModifiedBy>
  <cp:revision>5</cp:revision>
  <dcterms:created xsi:type="dcterms:W3CDTF">2025-05-19T08:40:32Z</dcterms:created>
  <dcterms:modified xsi:type="dcterms:W3CDTF">2025-05-20T15:11:32Z</dcterms:modified>
</cp:coreProperties>
</file>

<file path=docProps/thumbnail.jpeg>
</file>